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8" r:id="rId3"/>
    <p:sldId id="260" r:id="rId4"/>
    <p:sldId id="257" r:id="rId5"/>
    <p:sldId id="263" r:id="rId6"/>
    <p:sldId id="261" r:id="rId7"/>
    <p:sldId id="262" r:id="rId8"/>
    <p:sldId id="268" r:id="rId9"/>
    <p:sldId id="269" r:id="rId10"/>
    <p:sldId id="270" r:id="rId11"/>
    <p:sldId id="265" r:id="rId12"/>
    <p:sldId id="273" r:id="rId13"/>
    <p:sldId id="264" r:id="rId14"/>
    <p:sldId id="271" r:id="rId15"/>
    <p:sldId id="272" r:id="rId16"/>
    <p:sldId id="259" r:id="rId17"/>
    <p:sldId id="267"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114" y="-22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E61DC0CE-463D-43E5-9DB8-F5CA2574058A}" type="datetimeFigureOut">
              <a:rPr lang="en-US" smtClean="0"/>
              <a:pPr/>
              <a:t>3/22/2010</a:t>
            </a:fld>
            <a:endParaRPr lang="en-US"/>
          </a:p>
        </p:txBody>
      </p:sp>
      <p:sp>
        <p:nvSpPr>
          <p:cNvPr id="16" name="Slide Number Placeholder 15"/>
          <p:cNvSpPr>
            <a:spLocks noGrp="1"/>
          </p:cNvSpPr>
          <p:nvPr>
            <p:ph type="sldNum" sz="quarter" idx="11"/>
          </p:nvPr>
        </p:nvSpPr>
        <p:spPr/>
        <p:txBody>
          <a:bodyPr/>
          <a:lstStyle/>
          <a:p>
            <a:fld id="{393D2389-64DA-44E8-A02F-6BB2DC3CCD66}"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1DC0CE-463D-43E5-9DB8-F5CA2574058A}" type="datetimeFigureOut">
              <a:rPr lang="en-US" smtClean="0"/>
              <a:pPr/>
              <a:t>3/22/2010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D2389-64DA-44E8-A02F-6BB2DC3CCD6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1DC0CE-463D-43E5-9DB8-F5CA2574058A}" type="datetimeFigureOut">
              <a:rPr lang="en-US" smtClean="0"/>
              <a:pPr/>
              <a:t>3/22/2010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D2389-64DA-44E8-A02F-6BB2DC3CCD6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E61DC0CE-463D-43E5-9DB8-F5CA2574058A}" type="datetimeFigureOut">
              <a:rPr lang="en-US" smtClean="0"/>
              <a:pPr/>
              <a:t>3/22/2010</a:t>
            </a:fld>
            <a:endParaRPr lang="en-US"/>
          </a:p>
        </p:txBody>
      </p:sp>
      <p:sp>
        <p:nvSpPr>
          <p:cNvPr id="15" name="Slide Number Placeholder 14"/>
          <p:cNvSpPr>
            <a:spLocks noGrp="1"/>
          </p:cNvSpPr>
          <p:nvPr>
            <p:ph type="sldNum" sz="quarter" idx="15"/>
          </p:nvPr>
        </p:nvSpPr>
        <p:spPr/>
        <p:txBody>
          <a:bodyPr/>
          <a:lstStyle>
            <a:lvl1pPr algn="ctr">
              <a:defRPr/>
            </a:lvl1pPr>
          </a:lstStyle>
          <a:p>
            <a:fld id="{393D2389-64DA-44E8-A02F-6BB2DC3CCD66}"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61DC0CE-463D-43E5-9DB8-F5CA2574058A}" type="datetimeFigureOut">
              <a:rPr lang="en-US" smtClean="0"/>
              <a:pPr/>
              <a:t>3/22/2010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D2389-64DA-44E8-A02F-6BB2DC3CCD66}"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61DC0CE-463D-43E5-9DB8-F5CA2574058A}" type="datetimeFigureOut">
              <a:rPr lang="en-US" smtClean="0"/>
              <a:pPr/>
              <a:t>3/22/2010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D2389-64DA-44E8-A02F-6BB2DC3CCD66}"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93D2389-64DA-44E8-A02F-6BB2DC3CCD66}"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E61DC0CE-463D-43E5-9DB8-F5CA2574058A}" type="datetimeFigureOut">
              <a:rPr lang="en-US" smtClean="0"/>
              <a:pPr/>
              <a:t>3/22/2010</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61DC0CE-463D-43E5-9DB8-F5CA2574058A}" type="datetimeFigureOut">
              <a:rPr lang="en-US" smtClean="0"/>
              <a:pPr/>
              <a:t>3/22/2010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3D2389-64DA-44E8-A02F-6BB2DC3CCD66}"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1DC0CE-463D-43E5-9DB8-F5CA2574058A}" type="datetimeFigureOut">
              <a:rPr lang="en-US" smtClean="0"/>
              <a:pPr/>
              <a:t>3/22/2010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3D2389-64DA-44E8-A02F-6BB2DC3CCD6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E61DC0CE-463D-43E5-9DB8-F5CA2574058A}" type="datetimeFigureOut">
              <a:rPr lang="en-US" smtClean="0"/>
              <a:pPr/>
              <a:t>3/22/2010</a:t>
            </a:fld>
            <a:endParaRPr lang="en-US"/>
          </a:p>
        </p:txBody>
      </p:sp>
      <p:sp>
        <p:nvSpPr>
          <p:cNvPr id="9" name="Slide Number Placeholder 8"/>
          <p:cNvSpPr>
            <a:spLocks noGrp="1"/>
          </p:cNvSpPr>
          <p:nvPr>
            <p:ph type="sldNum" sz="quarter" idx="15"/>
          </p:nvPr>
        </p:nvSpPr>
        <p:spPr/>
        <p:txBody>
          <a:bodyPr/>
          <a:lstStyle/>
          <a:p>
            <a:fld id="{393D2389-64DA-44E8-A02F-6BB2DC3CCD66}"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E61DC0CE-463D-43E5-9DB8-F5CA2574058A}" type="datetimeFigureOut">
              <a:rPr lang="en-US" smtClean="0"/>
              <a:pPr/>
              <a:t>3/22/2010</a:t>
            </a:fld>
            <a:endParaRPr lang="en-US"/>
          </a:p>
        </p:txBody>
      </p:sp>
      <p:sp>
        <p:nvSpPr>
          <p:cNvPr id="9" name="Slide Number Placeholder 8"/>
          <p:cNvSpPr>
            <a:spLocks noGrp="1"/>
          </p:cNvSpPr>
          <p:nvPr>
            <p:ph type="sldNum" sz="quarter" idx="11"/>
          </p:nvPr>
        </p:nvSpPr>
        <p:spPr/>
        <p:txBody>
          <a:bodyPr/>
          <a:lstStyle/>
          <a:p>
            <a:fld id="{393D2389-64DA-44E8-A02F-6BB2DC3CCD66}"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61DC0CE-463D-43E5-9DB8-F5CA2574058A}" type="datetimeFigureOut">
              <a:rPr lang="en-US" smtClean="0"/>
              <a:pPr/>
              <a:t>3/22/2010</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393D2389-64DA-44E8-A02F-6BB2DC3CCD66}"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smtClean="0"/>
              <a:t>Executive Order 9066 through </a:t>
            </a:r>
            <a:r>
              <a:rPr lang="en-US" dirty="0" err="1" smtClean="0"/>
              <a:t>Korematsu</a:t>
            </a:r>
            <a:r>
              <a:rPr lang="en-US" dirty="0" smtClean="0"/>
              <a:t> v. United States (1984)</a:t>
            </a:r>
            <a:endParaRPr lang="en-US" dirty="0"/>
          </a:p>
        </p:txBody>
      </p:sp>
      <p:sp>
        <p:nvSpPr>
          <p:cNvPr id="2" name="Title 1"/>
          <p:cNvSpPr>
            <a:spLocks noGrp="1"/>
          </p:cNvSpPr>
          <p:nvPr>
            <p:ph type="ctrTitle"/>
          </p:nvPr>
        </p:nvSpPr>
        <p:spPr/>
        <p:txBody>
          <a:bodyPr/>
          <a:lstStyle/>
          <a:p>
            <a:r>
              <a:rPr lang="en-US" dirty="0" smtClean="0"/>
              <a:t>Japanese Internment in WWII</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ange.bus.bmp"/>
          <p:cNvPicPr>
            <a:picLocks noGrp="1" noChangeAspect="1"/>
          </p:cNvPicPr>
          <p:nvPr>
            <p:ph idx="1"/>
          </p:nvPr>
        </p:nvPicPr>
        <p:blipFill>
          <a:blip r:embed="rId2" cstate="print"/>
          <a:stretch>
            <a:fillRect/>
          </a:stretch>
        </p:blipFill>
        <p:spPr>
          <a:xfrm>
            <a:off x="1714500" y="1609725"/>
            <a:ext cx="5715000" cy="4400550"/>
          </a:xfrm>
        </p:spPr>
      </p:pic>
      <p:sp>
        <p:nvSpPr>
          <p:cNvPr id="3" name="Title 2"/>
          <p:cNvSpPr>
            <a:spLocks noGrp="1"/>
          </p:cNvSpPr>
          <p:nvPr>
            <p:ph type="title"/>
          </p:nvPr>
        </p:nvSpPr>
        <p:spPr/>
        <p:txBody>
          <a:bodyPr>
            <a:normAutofit fontScale="90000"/>
          </a:bodyPr>
          <a:lstStyle/>
          <a:p>
            <a:r>
              <a:rPr lang="en-US" dirty="0" smtClean="0"/>
              <a:t>Awaiting Transfer—Van Ness Avenue, April 1942</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War Relocation Authority</a:t>
            </a:r>
            <a:endParaRPr lang="en-US" dirty="0"/>
          </a:p>
        </p:txBody>
      </p:sp>
      <p:pic>
        <p:nvPicPr>
          <p:cNvPr id="6" name="Content Placeholder 5" descr="Picture4.jpg"/>
          <p:cNvPicPr>
            <a:picLocks noGrp="1" noChangeAspect="1"/>
          </p:cNvPicPr>
          <p:nvPr>
            <p:ph idx="1"/>
          </p:nvPr>
        </p:nvPicPr>
        <p:blipFill>
          <a:blip r:embed="rId2" cstate="print"/>
          <a:stretch>
            <a:fillRect/>
          </a:stretch>
        </p:blipFill>
        <p:spPr>
          <a:xfrm>
            <a:off x="2931012" y="1524000"/>
            <a:ext cx="3281975" cy="4572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cture3.jpg"/>
          <p:cNvPicPr>
            <a:picLocks noGrp="1" noChangeAspect="1"/>
          </p:cNvPicPr>
          <p:nvPr>
            <p:ph idx="1"/>
          </p:nvPr>
        </p:nvPicPr>
        <p:blipFill>
          <a:blip r:embed="rId2" cstate="print"/>
          <a:stretch>
            <a:fillRect/>
          </a:stretch>
        </p:blipFill>
        <p:spPr>
          <a:xfrm>
            <a:off x="673066" y="1524000"/>
            <a:ext cx="7797867" cy="4572000"/>
          </a:xfrm>
        </p:spPr>
      </p:pic>
      <p:sp>
        <p:nvSpPr>
          <p:cNvPr id="3" name="Title 2"/>
          <p:cNvSpPr>
            <a:spLocks noGrp="1"/>
          </p:cNvSpPr>
          <p:nvPr>
            <p:ph type="title"/>
          </p:nvPr>
        </p:nvSpPr>
        <p:spPr/>
        <p:txBody>
          <a:bodyPr/>
          <a:lstStyle/>
          <a:p>
            <a:r>
              <a:rPr lang="en-US" dirty="0" smtClean="0"/>
              <a:t>Moving to </a:t>
            </a:r>
            <a:r>
              <a:rPr lang="en-US" dirty="0" err="1" smtClean="0"/>
              <a:t>Manzanar</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zdust.jpg"/>
          <p:cNvPicPr>
            <a:picLocks noGrp="1" noChangeAspect="1"/>
          </p:cNvPicPr>
          <p:nvPr>
            <p:ph idx="1"/>
          </p:nvPr>
        </p:nvPicPr>
        <p:blipFill>
          <a:blip r:embed="rId2" cstate="print"/>
          <a:stretch>
            <a:fillRect/>
          </a:stretch>
        </p:blipFill>
        <p:spPr>
          <a:xfrm>
            <a:off x="609600" y="2286000"/>
            <a:ext cx="7820378" cy="2590800"/>
          </a:xfrm>
        </p:spPr>
      </p:pic>
      <p:sp>
        <p:nvSpPr>
          <p:cNvPr id="3" name="Title 2"/>
          <p:cNvSpPr>
            <a:spLocks noGrp="1"/>
          </p:cNvSpPr>
          <p:nvPr>
            <p:ph type="title"/>
          </p:nvPr>
        </p:nvSpPr>
        <p:spPr/>
        <p:txBody>
          <a:bodyPr/>
          <a:lstStyle/>
          <a:p>
            <a:r>
              <a:rPr lang="en-US" dirty="0" err="1" smtClean="0"/>
              <a:t>Manzanar</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cture1.jpg"/>
          <p:cNvPicPr>
            <a:picLocks noGrp="1" noChangeAspect="1"/>
          </p:cNvPicPr>
          <p:nvPr>
            <p:ph idx="1"/>
          </p:nvPr>
        </p:nvPicPr>
        <p:blipFill>
          <a:blip r:embed="rId2" cstate="print"/>
          <a:stretch>
            <a:fillRect/>
          </a:stretch>
        </p:blipFill>
        <p:spPr>
          <a:xfrm>
            <a:off x="992458" y="1524000"/>
            <a:ext cx="7159083" cy="4572000"/>
          </a:xfrm>
        </p:spPr>
      </p:pic>
      <p:sp>
        <p:nvSpPr>
          <p:cNvPr id="3" name="Title 2"/>
          <p:cNvSpPr>
            <a:spLocks noGrp="1"/>
          </p:cNvSpPr>
          <p:nvPr>
            <p:ph type="title"/>
          </p:nvPr>
        </p:nvSpPr>
        <p:spPr/>
        <p:txBody>
          <a:bodyPr/>
          <a:lstStyle/>
          <a:p>
            <a:r>
              <a:rPr lang="en-US" dirty="0" err="1" smtClean="0"/>
              <a:t>Manzanar</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cture2.jpg"/>
          <p:cNvPicPr>
            <a:picLocks noGrp="1" noChangeAspect="1"/>
          </p:cNvPicPr>
          <p:nvPr>
            <p:ph idx="1"/>
          </p:nvPr>
        </p:nvPicPr>
        <p:blipFill>
          <a:blip r:embed="rId2" cstate="print"/>
          <a:stretch>
            <a:fillRect/>
          </a:stretch>
        </p:blipFill>
        <p:spPr>
          <a:xfrm>
            <a:off x="1728787" y="1524000"/>
            <a:ext cx="5686425" cy="4572000"/>
          </a:xfrm>
        </p:spPr>
      </p:pic>
      <p:sp>
        <p:nvSpPr>
          <p:cNvPr id="3" name="Title 2"/>
          <p:cNvSpPr>
            <a:spLocks noGrp="1"/>
          </p:cNvSpPr>
          <p:nvPr>
            <p:ph type="title"/>
          </p:nvPr>
        </p:nvSpPr>
        <p:spPr/>
        <p:txBody>
          <a:bodyPr>
            <a:normAutofit fontScale="90000"/>
          </a:bodyPr>
          <a:lstStyle/>
          <a:p>
            <a:r>
              <a:rPr lang="en-US" dirty="0" smtClean="0"/>
              <a:t>Manzanar—3</a:t>
            </a:r>
            <a:r>
              <a:rPr lang="en-US" baseline="30000" dirty="0" smtClean="0"/>
              <a:t>rd</a:t>
            </a:r>
            <a:r>
              <a:rPr lang="en-US" dirty="0" smtClean="0"/>
              <a:t> Graders doing Math…</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en-US" sz="3700" dirty="0" smtClean="0"/>
              <a:t>1943 </a:t>
            </a:r>
          </a:p>
          <a:p>
            <a:pPr lvl="1"/>
            <a:r>
              <a:rPr lang="en-US" sz="3700" dirty="0" smtClean="0"/>
              <a:t>June 21 </a:t>
            </a:r>
          </a:p>
          <a:p>
            <a:pPr lvl="2"/>
            <a:r>
              <a:rPr lang="en-US" sz="3700" dirty="0" smtClean="0"/>
              <a:t>Supreme </a:t>
            </a:r>
            <a:r>
              <a:rPr lang="en-US" sz="3700" dirty="0" smtClean="0"/>
              <a:t>Court </a:t>
            </a:r>
            <a:r>
              <a:rPr lang="en-US" sz="3700" smtClean="0"/>
              <a:t>upholds </a:t>
            </a:r>
            <a:r>
              <a:rPr lang="en-US" sz="3700" smtClean="0"/>
              <a:t>curfew </a:t>
            </a:r>
            <a:r>
              <a:rPr lang="en-US" sz="3700" dirty="0" smtClean="0"/>
              <a:t>and exclusion </a:t>
            </a:r>
            <a:r>
              <a:rPr lang="en-US" sz="3700" dirty="0" smtClean="0"/>
              <a:t>orders.</a:t>
            </a:r>
            <a:endParaRPr lang="en-US" sz="3700" dirty="0" smtClean="0"/>
          </a:p>
          <a:p>
            <a:r>
              <a:rPr lang="en-US" sz="3700" dirty="0" smtClean="0"/>
              <a:t>1945 </a:t>
            </a:r>
          </a:p>
          <a:p>
            <a:pPr lvl="1"/>
            <a:r>
              <a:rPr lang="en-US" sz="3700" dirty="0" smtClean="0"/>
              <a:t>January 2 </a:t>
            </a:r>
          </a:p>
          <a:p>
            <a:pPr lvl="2"/>
            <a:r>
              <a:rPr lang="en-US" sz="3700" dirty="0" smtClean="0"/>
              <a:t>Public Proclamation 21 rescinds the mass exclusion ordered under Executive Order 9066 and allows the 85,000 evacuees who remain in the camps to return home.</a:t>
            </a:r>
          </a:p>
          <a:p>
            <a:r>
              <a:rPr lang="en-US" sz="3700" dirty="0" smtClean="0"/>
              <a:t>1948 </a:t>
            </a:r>
          </a:p>
          <a:p>
            <a:pPr lvl="1"/>
            <a:r>
              <a:rPr lang="en-US" sz="3700" dirty="0" smtClean="0"/>
              <a:t>July 2 </a:t>
            </a:r>
          </a:p>
          <a:p>
            <a:pPr lvl="2"/>
            <a:r>
              <a:rPr lang="en-US" sz="3700" dirty="0" smtClean="0"/>
              <a:t>President Harry S. Truman signs the Japanese-American Evacuation Claims Act, providing about $28 million in limited compensation for economic losses because of the evacuation.</a:t>
            </a:r>
          </a:p>
          <a:p>
            <a:endParaRPr lang="en-US" dirty="0"/>
          </a:p>
        </p:txBody>
      </p:sp>
      <p:sp>
        <p:nvSpPr>
          <p:cNvPr id="3" name="Title 2"/>
          <p:cNvSpPr>
            <a:spLocks noGrp="1"/>
          </p:cNvSpPr>
          <p:nvPr>
            <p:ph type="title"/>
          </p:nvPr>
        </p:nvSpPr>
        <p:spPr/>
        <p:txBody>
          <a:bodyPr>
            <a:normAutofit fontScale="90000"/>
          </a:bodyPr>
          <a:lstStyle/>
          <a:p>
            <a:r>
              <a:rPr lang="en-US" dirty="0" smtClean="0"/>
              <a:t>Timeline of the Process of Internment and Release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err="1" smtClean="0"/>
              <a:t>Hirabayahsi</a:t>
            </a:r>
            <a:r>
              <a:rPr lang="en-US" i="1" dirty="0" smtClean="0"/>
              <a:t> v. United States </a:t>
            </a:r>
            <a:r>
              <a:rPr lang="en-US" dirty="0" smtClean="0"/>
              <a:t>(1943)</a:t>
            </a:r>
          </a:p>
          <a:p>
            <a:pPr lvl="1"/>
            <a:r>
              <a:rPr lang="en-US" dirty="0" smtClean="0"/>
              <a:t>Upheld the constitutionality of curfews for people of Japanese descent</a:t>
            </a:r>
          </a:p>
          <a:p>
            <a:pPr lvl="1"/>
            <a:r>
              <a:rPr lang="en-US" dirty="0" smtClean="0"/>
              <a:t>1986-1987 Seattle US District Court overturns both convictions</a:t>
            </a:r>
          </a:p>
          <a:p>
            <a:r>
              <a:rPr lang="en-US" i="1" dirty="0" err="1" smtClean="0"/>
              <a:t>Korematsu</a:t>
            </a:r>
            <a:r>
              <a:rPr lang="en-US" i="1" dirty="0" smtClean="0"/>
              <a:t> v. United States </a:t>
            </a:r>
            <a:r>
              <a:rPr lang="en-US" dirty="0" smtClean="0"/>
              <a:t>(1944)</a:t>
            </a:r>
          </a:p>
          <a:p>
            <a:pPr lvl="1"/>
            <a:r>
              <a:rPr lang="en-US" dirty="0" smtClean="0"/>
              <a:t>Upheld the constitutionality of Executive Order 9066</a:t>
            </a:r>
          </a:p>
          <a:p>
            <a:pPr lvl="1"/>
            <a:r>
              <a:rPr lang="en-US" dirty="0" smtClean="0"/>
              <a:t>Protection against espionage was more important than individual rights</a:t>
            </a:r>
          </a:p>
          <a:p>
            <a:pPr lvl="1"/>
            <a:r>
              <a:rPr lang="en-US" dirty="0" smtClean="0"/>
              <a:t>1984 Northern California US District Court grants </a:t>
            </a:r>
            <a:r>
              <a:rPr lang="en-US" i="1" dirty="0" smtClean="0"/>
              <a:t>writ of </a:t>
            </a:r>
            <a:r>
              <a:rPr lang="en-US" i="1" dirty="0" err="1" smtClean="0"/>
              <a:t>coram</a:t>
            </a:r>
            <a:r>
              <a:rPr lang="en-US" i="1" dirty="0" smtClean="0"/>
              <a:t> </a:t>
            </a:r>
            <a:r>
              <a:rPr lang="en-US" i="1" dirty="0" err="1" smtClean="0"/>
              <a:t>nobis</a:t>
            </a:r>
            <a:r>
              <a:rPr lang="en-US" i="1" dirty="0" smtClean="0"/>
              <a:t>—</a:t>
            </a:r>
            <a:r>
              <a:rPr lang="en-US" dirty="0" smtClean="0"/>
              <a:t>voiding </a:t>
            </a:r>
            <a:r>
              <a:rPr lang="en-US" dirty="0" err="1" smtClean="0"/>
              <a:t>Korematsu’s</a:t>
            </a:r>
            <a:r>
              <a:rPr lang="en-US" dirty="0" smtClean="0"/>
              <a:t> conviction</a:t>
            </a:r>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Legitimacy of Internment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Estimated $200,000,000 in lost personal and commercial property lost</a:t>
            </a:r>
          </a:p>
          <a:p>
            <a:r>
              <a:rPr lang="en-US" dirty="0" smtClean="0"/>
              <a:t>Severe disruption to established Japanese American culture</a:t>
            </a:r>
          </a:p>
          <a:p>
            <a:pPr lvl="1"/>
            <a:r>
              <a:rPr lang="en-US" dirty="0" err="1" smtClean="0"/>
              <a:t>Issei</a:t>
            </a:r>
            <a:r>
              <a:rPr lang="en-US" dirty="0" smtClean="0"/>
              <a:t>—devalued at camps</a:t>
            </a:r>
          </a:p>
          <a:p>
            <a:pPr lvl="1"/>
            <a:r>
              <a:rPr lang="en-US" dirty="0" err="1" smtClean="0"/>
              <a:t>Nissei</a:t>
            </a:r>
            <a:r>
              <a:rPr lang="en-US" dirty="0" smtClean="0"/>
              <a:t>—given responsibility over elders</a:t>
            </a:r>
          </a:p>
          <a:p>
            <a:pPr lvl="1"/>
            <a:r>
              <a:rPr lang="en-US" dirty="0" smtClean="0"/>
              <a:t>Lost businesses</a:t>
            </a:r>
          </a:p>
          <a:p>
            <a:pPr lvl="1"/>
            <a:r>
              <a:rPr lang="en-US" dirty="0" smtClean="0"/>
              <a:t>$16 per month earned for a 44 hour work week</a:t>
            </a:r>
          </a:p>
          <a:p>
            <a:pPr lvl="2"/>
            <a:r>
              <a:rPr lang="en-US" dirty="0" smtClean="0"/>
              <a:t>10 cents per hour—meal costs were 15 cents per meal</a:t>
            </a:r>
          </a:p>
          <a:p>
            <a:r>
              <a:rPr lang="en-US" dirty="0" smtClean="0"/>
              <a:t>1948 American Japanese Claims Act</a:t>
            </a:r>
          </a:p>
          <a:p>
            <a:r>
              <a:rPr lang="en-US" dirty="0" smtClean="0"/>
              <a:t>1988 Civil Liberties Act</a:t>
            </a:r>
          </a:p>
          <a:p>
            <a:pPr lvl="1"/>
            <a:r>
              <a:rPr lang="en-US" dirty="0" smtClean="0"/>
              <a:t>Awards $20,000 to each living former detainee</a:t>
            </a:r>
            <a:endParaRPr lang="en-US" dirty="0"/>
          </a:p>
        </p:txBody>
      </p:sp>
      <p:sp>
        <p:nvSpPr>
          <p:cNvPr id="3" name="Title 2"/>
          <p:cNvSpPr>
            <a:spLocks noGrp="1"/>
          </p:cNvSpPr>
          <p:nvPr>
            <p:ph type="title"/>
          </p:nvPr>
        </p:nvSpPr>
        <p:spPr/>
        <p:txBody>
          <a:bodyPr/>
          <a:lstStyle/>
          <a:p>
            <a:r>
              <a:rPr lang="en-US" dirty="0" smtClean="0"/>
              <a:t>Legacy of Internment</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tter.gif"/>
          <p:cNvPicPr>
            <a:picLocks noGrp="1" noChangeAspect="1"/>
          </p:cNvPicPr>
          <p:nvPr>
            <p:ph idx="1"/>
          </p:nvPr>
        </p:nvPicPr>
        <p:blipFill>
          <a:blip r:embed="rId2" cstate="print"/>
          <a:stretch>
            <a:fillRect/>
          </a:stretch>
        </p:blipFill>
        <p:spPr>
          <a:xfrm>
            <a:off x="2781300" y="1700212"/>
            <a:ext cx="3581400" cy="4219575"/>
          </a:xfrm>
        </p:spPr>
      </p:pic>
      <p:sp>
        <p:nvSpPr>
          <p:cNvPr id="3" name="Title 2"/>
          <p:cNvSpPr>
            <a:spLocks noGrp="1"/>
          </p:cNvSpPr>
          <p:nvPr>
            <p:ph type="title"/>
          </p:nvPr>
        </p:nvSpPr>
        <p:spPr/>
        <p:txBody>
          <a:bodyPr/>
          <a:lstStyle/>
          <a:p>
            <a:r>
              <a:rPr lang="en-US" dirty="0" smtClean="0"/>
              <a:t>1993 Letter by Bill Clinton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25000" lnSpcReduction="20000"/>
          </a:bodyPr>
          <a:lstStyle/>
          <a:p>
            <a:r>
              <a:rPr lang="en-US" sz="8000" dirty="0" smtClean="0"/>
              <a:t>1941 </a:t>
            </a:r>
          </a:p>
          <a:p>
            <a:pPr lvl="1"/>
            <a:r>
              <a:rPr lang="en-US" sz="8000" dirty="0" smtClean="0"/>
              <a:t>July–August </a:t>
            </a:r>
          </a:p>
          <a:p>
            <a:pPr lvl="2"/>
            <a:r>
              <a:rPr lang="en-US" sz="8000" dirty="0" smtClean="0"/>
              <a:t>As the Japanese government expands its war with China (begun in 1937) into Southeast Asia, the United States embargoes trade with Japan (including oil and scrap metal) and freezes Japanese assets.</a:t>
            </a:r>
          </a:p>
          <a:p>
            <a:pPr lvl="1"/>
            <a:r>
              <a:rPr lang="en-US" sz="8000" dirty="0" smtClean="0"/>
              <a:t>December 7 </a:t>
            </a:r>
          </a:p>
          <a:p>
            <a:pPr lvl="2"/>
            <a:r>
              <a:rPr lang="en-US" sz="8000" dirty="0" smtClean="0"/>
              <a:t>In a surprise attack, Japanese naval aircraft bomb the United States Pacific Fleet at Pearl Harbor,  on the island of Oahu, Hawaii, sinking four battleships, severely damaging four others, killing 2,340 servicemen, and wounding 1,143 others. President Roosevelt issues Proclamation 2525, which requires Japanese aliens to register as enemies of the state. </a:t>
            </a:r>
          </a:p>
          <a:p>
            <a:pPr lvl="1"/>
            <a:r>
              <a:rPr lang="en-US" sz="8000" dirty="0" smtClean="0"/>
              <a:t>December 8 </a:t>
            </a:r>
          </a:p>
          <a:p>
            <a:pPr lvl="2"/>
            <a:r>
              <a:rPr lang="en-US" sz="8000" dirty="0" smtClean="0"/>
              <a:t>The U.S. Congress declares war on Japan; President Roosevelt issues Proclamation 2526 and Proclamation 2527, which require German and Italian aliens to register as enemies of the state.</a:t>
            </a:r>
          </a:p>
          <a:p>
            <a:endParaRPr lang="en-US" dirty="0"/>
          </a:p>
        </p:txBody>
      </p:sp>
      <p:sp>
        <p:nvSpPr>
          <p:cNvPr id="2" name="Title 1"/>
          <p:cNvSpPr>
            <a:spLocks noGrp="1"/>
          </p:cNvSpPr>
          <p:nvPr>
            <p:ph type="title"/>
          </p:nvPr>
        </p:nvSpPr>
        <p:spPr/>
        <p:txBody>
          <a:bodyPr>
            <a:normAutofit fontScale="90000"/>
          </a:bodyPr>
          <a:lstStyle/>
          <a:p>
            <a:r>
              <a:rPr lang="en-US" dirty="0" smtClean="0"/>
              <a:t>Timeline of the Process of Internment and Release—Part I</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25000" lnSpcReduction="20000"/>
          </a:bodyPr>
          <a:lstStyle/>
          <a:p>
            <a:r>
              <a:rPr lang="en-US" sz="8000" dirty="0" smtClean="0"/>
              <a:t>1942 </a:t>
            </a:r>
          </a:p>
          <a:p>
            <a:pPr lvl="1"/>
            <a:r>
              <a:rPr lang="en-US" sz="8000" dirty="0" smtClean="0"/>
              <a:t>February 19 </a:t>
            </a:r>
          </a:p>
          <a:p>
            <a:pPr lvl="2"/>
            <a:r>
              <a:rPr lang="en-US" sz="8000" dirty="0" smtClean="0"/>
              <a:t>President Roosevelt signs Executive Order 9066.</a:t>
            </a:r>
          </a:p>
          <a:p>
            <a:pPr lvl="1"/>
            <a:r>
              <a:rPr lang="en-US" sz="8000" dirty="0" smtClean="0"/>
              <a:t>March 2 </a:t>
            </a:r>
          </a:p>
          <a:p>
            <a:pPr lvl="2"/>
            <a:r>
              <a:rPr lang="en-US" sz="8000" dirty="0" smtClean="0"/>
              <a:t>Lt Gen John DeWitt issues Public Proclamation 1, which declares CA, OR, WA, and southern Arizona “military areas” and states that all persons of Japanese ancestry will be evacuated.</a:t>
            </a:r>
          </a:p>
          <a:p>
            <a:pPr lvl="1"/>
            <a:r>
              <a:rPr lang="en-US" sz="8000" dirty="0" smtClean="0"/>
              <a:t>March 18 </a:t>
            </a:r>
          </a:p>
          <a:p>
            <a:pPr lvl="2"/>
            <a:r>
              <a:rPr lang="en-US" sz="8000" dirty="0" smtClean="0"/>
              <a:t>President Roosevelt signs Executive Order 9102, which creates the War Relocation Authority. </a:t>
            </a:r>
          </a:p>
          <a:p>
            <a:pPr lvl="1"/>
            <a:r>
              <a:rPr lang="en-US" sz="8000" dirty="0" smtClean="0"/>
              <a:t>March 21 </a:t>
            </a:r>
          </a:p>
          <a:p>
            <a:pPr lvl="2"/>
            <a:r>
              <a:rPr lang="en-US" sz="8000" dirty="0" smtClean="0"/>
              <a:t>Congress passes Public Law 503, which adds criminal sanctions, penalties, and other enforcement powers to Executive Order 9066. </a:t>
            </a:r>
          </a:p>
          <a:p>
            <a:pPr lvl="1"/>
            <a:r>
              <a:rPr lang="en-US" sz="8000" dirty="0" smtClean="0"/>
              <a:t>May 20 </a:t>
            </a:r>
          </a:p>
          <a:p>
            <a:pPr lvl="2"/>
            <a:r>
              <a:rPr lang="en-US" sz="8000" dirty="0" smtClean="0"/>
              <a:t>94,330 </a:t>
            </a:r>
            <a:r>
              <a:rPr lang="en-US" sz="8000" dirty="0" smtClean="0"/>
              <a:t>evacuees are in assembly or relocation centers, 2,342 are being moved, and 3,035 have received orders to evacuate within the next ten days.</a:t>
            </a:r>
          </a:p>
          <a:p>
            <a:endParaRPr lang="en-US" dirty="0"/>
          </a:p>
        </p:txBody>
      </p:sp>
      <p:sp>
        <p:nvSpPr>
          <p:cNvPr id="3" name="Title 2"/>
          <p:cNvSpPr>
            <a:spLocks noGrp="1"/>
          </p:cNvSpPr>
          <p:nvPr>
            <p:ph type="title"/>
          </p:nvPr>
        </p:nvSpPr>
        <p:spPr>
          <a:xfrm>
            <a:off x="457200" y="304800"/>
            <a:ext cx="8229600" cy="1219200"/>
          </a:xfrm>
        </p:spPr>
        <p:txBody>
          <a:bodyPr>
            <a:normAutofit fontScale="90000"/>
          </a:bodyPr>
          <a:lstStyle/>
          <a:p>
            <a:r>
              <a:rPr lang="en-US" dirty="0" smtClean="0"/>
              <a:t>Timeline of the Process of Internment and Release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5638"/>
            <a:ext cx="8229600" cy="5592762"/>
          </a:xfrm>
        </p:spPr>
        <p:txBody>
          <a:bodyPr>
            <a:noAutofit/>
          </a:bodyPr>
          <a:lstStyle/>
          <a:p>
            <a:r>
              <a:rPr lang="en-US" sz="1400" b="1" dirty="0" smtClean="0">
                <a:latin typeface="Courier New" pitchFamily="49" charset="0"/>
                <a:cs typeface="Courier New" pitchFamily="49" charset="0"/>
              </a:rPr>
              <a:t>Executive Order 9066 Prescribes Military Areas Within the U.S (1942)</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solidFill>
                  <a:schemeClr val="bg1"/>
                </a:solidFill>
                <a:latin typeface="Courier New" pitchFamily="49" charset="0"/>
                <a:cs typeface="Courier New" pitchFamily="49" charset="0"/>
              </a:rPr>
              <a:t>Whereas the successful prosecution of the war requires every possible protection against espionage and against sabotage to national-defense material, national-defense premises, and national defense utilities. . . . </a:t>
            </a:r>
            <a:br>
              <a:rPr lang="en-US" sz="1200" dirty="0" smtClean="0">
                <a:solidFill>
                  <a:schemeClr val="bg1"/>
                </a:solidFill>
                <a:latin typeface="Courier New" pitchFamily="49" charset="0"/>
                <a:cs typeface="Courier New" pitchFamily="49" charset="0"/>
              </a:rPr>
            </a:br>
            <a:r>
              <a:rPr lang="en-US" sz="1200" dirty="0">
                <a:solidFill>
                  <a:schemeClr val="bg1"/>
                </a:solidFill>
                <a:latin typeface="Courier New" pitchFamily="49" charset="0"/>
                <a:cs typeface="Courier New" pitchFamily="49" charset="0"/>
              </a:rPr>
              <a:t/>
            </a:r>
            <a:br>
              <a:rPr lang="en-US" sz="1200" dirty="0">
                <a:solidFill>
                  <a:schemeClr val="bg1"/>
                </a:solidFill>
                <a:latin typeface="Courier New" pitchFamily="49" charset="0"/>
                <a:cs typeface="Courier New" pitchFamily="49" charset="0"/>
              </a:rPr>
            </a:br>
            <a:r>
              <a:rPr lang="en-US" sz="1200" dirty="0" smtClean="0">
                <a:solidFill>
                  <a:schemeClr val="bg1"/>
                </a:solidFill>
                <a:latin typeface="Courier New" pitchFamily="49" charset="0"/>
                <a:cs typeface="Courier New" pitchFamily="49" charset="0"/>
              </a:rPr>
              <a:t>Now, therefore, by virtue of the authority vested in me as President of the United States, and Commander in Chief of the Army and Navy, I hereby authorize and direct the Secretary of War, and the Military Commanders whom he may from time to time designate, whenever he or any designated commander deems such action necessary or desirable, to prescribe military areas in such places and of such extent as he or the appropriate Military Commander may determine, from which any or all persons may be excluded, and with respect to which, the right of any person to enter, remain in, or leave shall be subject to whatever restrictions the Secretary of War or the appropriate Military Commander may impose in his discretion. The Secretary of War is hereby authorized to provide for residents of any such area who are excluded </a:t>
            </a:r>
            <a:r>
              <a:rPr lang="en-US" sz="1200" dirty="0" err="1" smtClean="0">
                <a:solidFill>
                  <a:schemeClr val="bg1"/>
                </a:solidFill>
                <a:latin typeface="Courier New" pitchFamily="49" charset="0"/>
                <a:cs typeface="Courier New" pitchFamily="49" charset="0"/>
              </a:rPr>
              <a:t>therefrom</a:t>
            </a:r>
            <a:r>
              <a:rPr lang="en-US" sz="1200" dirty="0" smtClean="0">
                <a:solidFill>
                  <a:schemeClr val="bg1"/>
                </a:solidFill>
                <a:latin typeface="Courier New" pitchFamily="49" charset="0"/>
                <a:cs typeface="Courier New" pitchFamily="49" charset="0"/>
              </a:rPr>
              <a:t>, such transportation, food, shelter, and other accommodations as may be necessary, in the judgment of the Secretary of War or the said Military Commander, and until other arrangements are made, to accomplish the purpose of this order. . . . </a:t>
            </a:r>
            <a:br>
              <a:rPr lang="en-US" sz="1200" dirty="0" smtClean="0">
                <a:solidFill>
                  <a:schemeClr val="bg1"/>
                </a:solidFill>
                <a:latin typeface="Courier New" pitchFamily="49" charset="0"/>
                <a:cs typeface="Courier New" pitchFamily="49" charset="0"/>
              </a:rPr>
            </a:br>
            <a:r>
              <a:rPr lang="en-US" sz="1200" dirty="0" smtClean="0">
                <a:solidFill>
                  <a:schemeClr val="bg1"/>
                </a:solidFill>
                <a:latin typeface="Courier New" pitchFamily="49" charset="0"/>
                <a:cs typeface="Courier New" pitchFamily="49" charset="0"/>
              </a:rPr>
              <a:t/>
            </a:r>
            <a:br>
              <a:rPr lang="en-US" sz="1200" dirty="0" smtClean="0">
                <a:solidFill>
                  <a:schemeClr val="bg1"/>
                </a:solidFill>
                <a:latin typeface="Courier New" pitchFamily="49" charset="0"/>
                <a:cs typeface="Courier New" pitchFamily="49" charset="0"/>
              </a:rPr>
            </a:br>
            <a:r>
              <a:rPr lang="en-US" sz="1200" dirty="0" smtClean="0">
                <a:solidFill>
                  <a:schemeClr val="bg1"/>
                </a:solidFill>
                <a:latin typeface="Courier New" pitchFamily="49" charset="0"/>
                <a:cs typeface="Courier New" pitchFamily="49" charset="0"/>
              </a:rPr>
              <a:t>I hereby further authorize and direct the Secretary of War and the said Military Commanders to take such other steps as he or the appropriate Military Commander may deem advisable to enforce compliance with the restrictions applicable to each Military area herein-above authorized to be designated, including the use of Federal troops and other Federal Agencies with authority to accept assistance of state and local agencies. </a:t>
            </a:r>
            <a:br>
              <a:rPr lang="en-US" sz="1200" dirty="0" smtClean="0">
                <a:solidFill>
                  <a:schemeClr val="bg1"/>
                </a:solidFill>
                <a:latin typeface="Courier New" pitchFamily="49" charset="0"/>
                <a:cs typeface="Courier New" pitchFamily="49" charset="0"/>
              </a:rPr>
            </a:br>
            <a:r>
              <a:rPr lang="en-US" sz="1200" dirty="0" smtClean="0">
                <a:solidFill>
                  <a:schemeClr val="bg1"/>
                </a:solidFill>
                <a:latin typeface="Courier New" pitchFamily="49" charset="0"/>
                <a:cs typeface="Courier New" pitchFamily="49" charset="0"/>
              </a:rPr>
              <a:t/>
            </a:r>
            <a:br>
              <a:rPr lang="en-US" sz="1200" dirty="0" smtClean="0">
                <a:solidFill>
                  <a:schemeClr val="bg1"/>
                </a:solidFill>
                <a:latin typeface="Courier New" pitchFamily="49" charset="0"/>
                <a:cs typeface="Courier New" pitchFamily="49" charset="0"/>
              </a:rPr>
            </a:br>
            <a:r>
              <a:rPr lang="en-US" sz="1200" dirty="0" smtClean="0">
                <a:solidFill>
                  <a:schemeClr val="bg1"/>
                </a:solidFill>
                <a:latin typeface="Courier New" pitchFamily="49" charset="0"/>
                <a:cs typeface="Courier New" pitchFamily="49" charset="0"/>
              </a:rPr>
              <a:t>I hereby further authorize and direct all Executive Departments, independent establishments and other Federal Agencies, to assist the Secretary of War or the said Military Commanders in carrying out this Executive Order, including the furnishing of medical aid, hospitalization, food, clothing, transportation, use of land, shelter, and other supplies, equipment, utilities, facilities, and services. </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endParaRPr lang="en-US" sz="1200"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p.gif"/>
          <p:cNvPicPr>
            <a:picLocks noGrp="1" noChangeAspect="1"/>
          </p:cNvPicPr>
          <p:nvPr>
            <p:ph idx="1"/>
          </p:nvPr>
        </p:nvPicPr>
        <p:blipFill>
          <a:blip r:embed="rId2" cstate="print"/>
          <a:stretch>
            <a:fillRect/>
          </a:stretch>
        </p:blipFill>
        <p:spPr>
          <a:xfrm>
            <a:off x="1981200" y="1725958"/>
            <a:ext cx="5029200" cy="4217642"/>
          </a:xfrm>
        </p:spPr>
      </p:pic>
      <p:sp>
        <p:nvSpPr>
          <p:cNvPr id="3" name="Title 2"/>
          <p:cNvSpPr>
            <a:spLocks noGrp="1"/>
          </p:cNvSpPr>
          <p:nvPr>
            <p:ph type="title"/>
          </p:nvPr>
        </p:nvSpPr>
        <p:spPr/>
        <p:txBody>
          <a:bodyPr/>
          <a:lstStyle/>
          <a:p>
            <a:r>
              <a:rPr lang="en-US" dirty="0" smtClean="0"/>
              <a:t>Locations of the Camps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ort_lange_055_v84.jpg"/>
          <p:cNvPicPr>
            <a:picLocks noGrp="1" noChangeAspect="1"/>
          </p:cNvPicPr>
          <p:nvPr>
            <p:ph idx="1"/>
          </p:nvPr>
        </p:nvPicPr>
        <p:blipFill>
          <a:blip r:embed="rId2" cstate="print"/>
          <a:stretch>
            <a:fillRect/>
          </a:stretch>
        </p:blipFill>
        <p:spPr>
          <a:xfrm>
            <a:off x="1641231" y="1524000"/>
            <a:ext cx="5861538" cy="4572000"/>
          </a:xfrm>
        </p:spPr>
      </p:pic>
      <p:sp>
        <p:nvSpPr>
          <p:cNvPr id="3" name="Title 2"/>
          <p:cNvSpPr>
            <a:spLocks noGrp="1"/>
          </p:cNvSpPr>
          <p:nvPr>
            <p:ph type="title"/>
          </p:nvPr>
        </p:nvSpPr>
        <p:spPr/>
        <p:txBody>
          <a:bodyPr>
            <a:normAutofit/>
          </a:bodyPr>
          <a:lstStyle/>
          <a:p>
            <a:r>
              <a:rPr lang="en-US" sz="1400" dirty="0" smtClean="0">
                <a:solidFill>
                  <a:schemeClr val="bg1"/>
                </a:solidFill>
              </a:rPr>
              <a:t>The Mochida </a:t>
            </a:r>
            <a:r>
              <a:rPr lang="en-US" sz="1400" dirty="0" smtClean="0">
                <a:solidFill>
                  <a:schemeClr val="bg1"/>
                </a:solidFill>
              </a:rPr>
              <a:t>Family---</a:t>
            </a:r>
            <a:r>
              <a:rPr lang="en-US" sz="1400" b="1" dirty="0" smtClean="0">
                <a:solidFill>
                  <a:schemeClr val="bg1"/>
                </a:solidFill>
              </a:rPr>
              <a:t>Members </a:t>
            </a:r>
            <a:r>
              <a:rPr lang="en-US" sz="1400" b="1" dirty="0" smtClean="0">
                <a:solidFill>
                  <a:schemeClr val="bg1"/>
                </a:solidFill>
              </a:rPr>
              <a:t>of the Mochida family awaiting evacuation bus. Identification tags were used to aid in keeping a family unit intact during all phases of evacuation. Mochida operated a nursery and five greenhouses on a two-acre site in Eden Township</a:t>
            </a:r>
            <a:r>
              <a:rPr lang="en-US" sz="1400" b="1" dirty="0" smtClean="0">
                <a:solidFill>
                  <a:schemeClr val="bg1"/>
                </a:solidFill>
              </a:rPr>
              <a:t>.</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ort_lange_056_v175.jpg"/>
          <p:cNvPicPr>
            <a:picLocks noGrp="1" noChangeAspect="1"/>
          </p:cNvPicPr>
          <p:nvPr>
            <p:ph idx="1"/>
          </p:nvPr>
        </p:nvPicPr>
        <p:blipFill>
          <a:blip r:embed="rId2" cstate="print"/>
          <a:stretch>
            <a:fillRect/>
          </a:stretch>
        </p:blipFill>
        <p:spPr>
          <a:xfrm>
            <a:off x="1708534" y="1524000"/>
            <a:ext cx="5726931" cy="4572000"/>
          </a:xfrm>
        </p:spPr>
      </p:pic>
      <p:sp>
        <p:nvSpPr>
          <p:cNvPr id="3" name="Title 2"/>
          <p:cNvSpPr>
            <a:spLocks noGrp="1"/>
          </p:cNvSpPr>
          <p:nvPr>
            <p:ph type="title"/>
          </p:nvPr>
        </p:nvSpPr>
        <p:spPr/>
        <p:txBody>
          <a:bodyPr>
            <a:normAutofit/>
          </a:bodyPr>
          <a:lstStyle/>
          <a:p>
            <a:r>
              <a:rPr lang="en-US" sz="1400" b="1" dirty="0" smtClean="0">
                <a:solidFill>
                  <a:schemeClr val="bg1"/>
                </a:solidFill>
              </a:rPr>
              <a:t>"A crowd of onlookers on the first day of evacuation from the Japanese quarter in San Francisco, who themselves will be evacuated within three days." </a:t>
            </a:r>
            <a:r>
              <a:rPr lang="en-US" sz="1400" dirty="0" smtClean="0">
                <a:solidFill>
                  <a:schemeClr val="bg1"/>
                </a:solidFill>
              </a:rPr>
              <a:t/>
            </a:r>
            <a:br>
              <a:rPr lang="en-US" sz="1400" dirty="0" smtClean="0">
                <a:solidFill>
                  <a:schemeClr val="bg1"/>
                </a:solidFill>
              </a:rPr>
            </a:br>
            <a:r>
              <a:rPr lang="en-US" sz="1400" dirty="0" smtClean="0">
                <a:solidFill>
                  <a:schemeClr val="bg1"/>
                </a:solidFill>
              </a:rPr>
              <a:t>By Dorothea Lange, San Francisco, California, April 1942 </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2edit.jpg"/>
          <p:cNvPicPr>
            <a:picLocks noGrp="1" noChangeAspect="1"/>
          </p:cNvPicPr>
          <p:nvPr>
            <p:ph idx="1"/>
          </p:nvPr>
        </p:nvPicPr>
        <p:blipFill>
          <a:blip r:embed="rId2" cstate="print"/>
          <a:stretch>
            <a:fillRect/>
          </a:stretch>
        </p:blipFill>
        <p:spPr>
          <a:xfrm>
            <a:off x="2680138" y="1524000"/>
            <a:ext cx="3783724" cy="4572000"/>
          </a:xfrm>
        </p:spPr>
      </p:pic>
      <p:sp>
        <p:nvSpPr>
          <p:cNvPr id="3" name="Title 2"/>
          <p:cNvSpPr>
            <a:spLocks noGrp="1"/>
          </p:cNvSpPr>
          <p:nvPr>
            <p:ph type="title"/>
          </p:nvPr>
        </p:nvSpPr>
        <p:spPr/>
        <p:txBody>
          <a:bodyPr/>
          <a:lstStyle/>
          <a:p>
            <a:r>
              <a:rPr lang="en-US" i="1" dirty="0" smtClean="0"/>
              <a:t>San Francisco News</a:t>
            </a:r>
            <a:r>
              <a:rPr lang="en-US" dirty="0" smtClean="0"/>
              <a:t>, March 6, 1942</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ange.internmnet.bmp"/>
          <p:cNvPicPr>
            <a:picLocks noGrp="1" noChangeAspect="1"/>
          </p:cNvPicPr>
          <p:nvPr>
            <p:ph idx="1"/>
          </p:nvPr>
        </p:nvPicPr>
        <p:blipFill>
          <a:blip r:embed="rId2" cstate="print"/>
          <a:stretch>
            <a:fillRect/>
          </a:stretch>
        </p:blipFill>
        <p:spPr>
          <a:xfrm>
            <a:off x="1714500" y="1543050"/>
            <a:ext cx="5715000" cy="4533900"/>
          </a:xfrm>
        </p:spPr>
      </p:pic>
      <p:sp>
        <p:nvSpPr>
          <p:cNvPr id="3" name="Title 2"/>
          <p:cNvSpPr>
            <a:spLocks noGrp="1"/>
          </p:cNvSpPr>
          <p:nvPr>
            <p:ph type="title"/>
          </p:nvPr>
        </p:nvSpPr>
        <p:spPr/>
        <p:txBody>
          <a:bodyPr/>
          <a:lstStyle/>
          <a:p>
            <a:r>
              <a:rPr lang="en-US" dirty="0" smtClean="0"/>
              <a:t>Notice to Evacuate</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163</TotalTime>
  <Words>547</Words>
  <Application>Microsoft Office PowerPoint</Application>
  <PresentationFormat>On-screen Show (4:3)</PresentationFormat>
  <Paragraphs>64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Paper</vt:lpstr>
      <vt:lpstr>Japanese Internment in WWII</vt:lpstr>
      <vt:lpstr>Timeline of the Process of Internment and Release—Part I</vt:lpstr>
      <vt:lpstr>Timeline of the Process of Internment and Release</vt:lpstr>
      <vt:lpstr>Executive Order 9066 Prescribes Military Areas Within the U.S (1942)  Whereas the successful prosecution of the war requires every possible protection against espionage and against sabotage to national-defense material, national-defense premises, and national defense utilities. . . .   Now, therefore, by virtue of the authority vested in me as President of the United States, and Commander in Chief of the Army and Navy, I hereby authorize and direct the Secretary of War, and the Military Commanders whom he may from time to time designate, whenever he or any designated commander deems such action necessary or desirable, to prescribe military areas in such places and of such extent as he or the appropriate Military Commander may determine, from which any or all persons may be excluded, and with respect to which, the right of any person to enter, remain in, or leave shall be subject to whatever restrictions the Secretary of War or the appropriate Military Commander may impose in his discretion. The Secretary of War is hereby authorized to provide for residents of any such area who are excluded therefrom, such transportation, food, shelter, and other accommodations as may be necessary, in the judgment of the Secretary of War or the said Military Commander, and until other arrangements are made, to accomplish the purpose of this order. . . .   I hereby further authorize and direct the Secretary of War and the said Military Commanders to take such other steps as he or the appropriate Military Commander may deem advisable to enforce compliance with the restrictions applicable to each Military area herein-above authorized to be designated, including the use of Federal troops and other Federal Agencies with authority to accept assistance of state and local agencies.   I hereby further authorize and direct all Executive Departments, independent establishments and other Federal Agencies, to assist the Secretary of War or the said Military Commanders in carrying out this Executive Order, including the furnishing of medical aid, hospitalization, food, clothing, transportation, use of land, shelter, and other supplies, equipment, utilities, facilities, and services.  </vt:lpstr>
      <vt:lpstr>Locations of the Camps</vt:lpstr>
      <vt:lpstr>The Mochida Family---Members of the Mochida family awaiting evacuation bus. Identification tags were used to aid in keeping a family unit intact during all phases of evacuation. Mochida operated a nursery and five greenhouses on a two-acre site in Eden Township.</vt:lpstr>
      <vt:lpstr>"A crowd of onlookers on the first day of evacuation from the Japanese quarter in San Francisco, who themselves will be evacuated within three days."  By Dorothea Lange, San Francisco, California, April 1942 </vt:lpstr>
      <vt:lpstr>San Francisco News, March 6, 1942</vt:lpstr>
      <vt:lpstr>Notice to Evacuate</vt:lpstr>
      <vt:lpstr>Awaiting Transfer—Van Ness Avenue, April 1942</vt:lpstr>
      <vt:lpstr>War Relocation Authority</vt:lpstr>
      <vt:lpstr>Moving to Manzanar</vt:lpstr>
      <vt:lpstr>Manzanar</vt:lpstr>
      <vt:lpstr>Manzanar</vt:lpstr>
      <vt:lpstr>Manzanar—3rd Graders doing Math…</vt:lpstr>
      <vt:lpstr>Timeline of the Process of Internment and Release</vt:lpstr>
      <vt:lpstr>Legitimacy of Internment </vt:lpstr>
      <vt:lpstr>Legacy of Internment</vt:lpstr>
      <vt:lpstr>1993 Letter by Bill Clinton </vt:lpstr>
    </vt:vector>
  </TitlesOfParts>
  <Company>San Francisco University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Japanese Internment in WWII</dc:title>
  <dc:creator>paul.hamel</dc:creator>
  <cp:lastModifiedBy>Jesse Berrett</cp:lastModifiedBy>
  <cp:revision>4</cp:revision>
  <dcterms:created xsi:type="dcterms:W3CDTF">2010-03-18T18:55:08Z</dcterms:created>
  <dcterms:modified xsi:type="dcterms:W3CDTF">2010-03-22T16:09:23Z</dcterms:modified>
</cp:coreProperties>
</file>